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77FC-EF3C-4113-B030-E2E666F73BD4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3812E4-A9A5-4C5A-A20E-F3F1C3FB9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865-47E4-4E74-BC37-72ABA5727654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A868-AB14-41A1-9B1D-664DC49C6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48AF-A8B0-40A6-872D-D78C26FD9492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5193-1319-4E7B-8FD0-818B751A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EABA-A1E7-4899-9F60-E621DB064DC8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F61A-9B70-4CFD-A229-681DC7EC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68FCF-6C9A-42E2-BADD-04D30626CF02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535E4-9774-4129-99B2-A1590DAE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075A-7B25-4C6E-9058-0CDE2140B0E5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AC60-F8C3-49D4-91A0-157273F2D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CA8C4-1121-4B13-96BD-6D527931B330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4B9ED1-8339-4914-A52D-8FD3240DD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619C-2FA8-467E-807B-DA43452935F2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DBB9-1E18-4ED8-900D-A600E36C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214BA-D29F-4524-A6AE-C3152052E8BC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45761-C82C-429E-B2B1-395B4CA91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956CB-6AE2-4119-B036-82B276FC5490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DD38E-481F-467B-AF98-058D3471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48C82-342C-4F7B-A1C2-092513F6A0C9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B4814-3514-4C68-9790-68BB78563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7820B9-9C0E-4A6A-8E79-9948A7C20B2E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FD345D-A5AA-4AEA-B644-E82340EE6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RECTANGULAR WAVEGUIDE</a:t>
            </a:r>
            <a:endParaRPr lang="en-US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42211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27701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057400"/>
            <a:ext cx="4065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270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2819400"/>
            <a:ext cx="21764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743200"/>
            <a:ext cx="2706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295400" y="3733800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Dominant mode TE</a:t>
            </a:r>
            <a:r>
              <a:rPr lang="en-US" baseline="-25000">
                <a:latin typeface="Gill Sans MT" pitchFamily="34" charset="0"/>
              </a:rPr>
              <a:t>10</a:t>
            </a:r>
            <a:endParaRPr lang="en-US">
              <a:latin typeface="Gill Sans MT" pitchFamily="34" charset="0"/>
            </a:endParaRPr>
          </a:p>
        </p:txBody>
      </p:sp>
      <p:pic>
        <p:nvPicPr>
          <p:cNvPr id="1741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4267200"/>
            <a:ext cx="34385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4724400"/>
            <a:ext cx="2587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RECTANGULAR WAVEGUIDE ……TM mode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6061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981200"/>
            <a:ext cx="3186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895600"/>
            <a:ext cx="386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733800"/>
            <a:ext cx="37163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6096000"/>
            <a:ext cx="2952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6096000"/>
            <a:ext cx="1809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CIRCULAR WAVEGUIDE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371600"/>
            <a:ext cx="34861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886200"/>
            <a:ext cx="28194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CIRCULAR WAVEGUIDE …. Cont.   TE mode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4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066800"/>
            <a:ext cx="25465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600200"/>
            <a:ext cx="330925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209800"/>
            <a:ext cx="36649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743200"/>
            <a:ext cx="33643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429000"/>
            <a:ext cx="4138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4038600"/>
            <a:ext cx="235323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5562600"/>
            <a:ext cx="1539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5562600"/>
            <a:ext cx="128252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4572000"/>
            <a:ext cx="516688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CIRCULAR WAVEGUIDE …. Cont.   TE mode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400" dirty="0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6291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743200"/>
            <a:ext cx="308385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667000"/>
            <a:ext cx="2425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505200"/>
            <a:ext cx="413929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5791200"/>
            <a:ext cx="241401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CIRCULAR WAVEGUIDE …. Cont.   TM mode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4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371600"/>
            <a:ext cx="40995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572000"/>
            <a:ext cx="403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905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438400"/>
            <a:ext cx="1295400" cy="119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69206" y="2743200"/>
            <a:ext cx="3550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3657600"/>
            <a:ext cx="25603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CIRCULAR WAVEGUIDE …. Cont.   TM mode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4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8776" y="1676400"/>
            <a:ext cx="447731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343400"/>
            <a:ext cx="254725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1676400"/>
          </a:xfrm>
        </p:spPr>
        <p:txBody>
          <a:bodyPr/>
          <a:lstStyle/>
          <a:p>
            <a:r>
              <a:rPr lang="en-US" sz="2400" b="1" smtClean="0"/>
              <a:t>GENERAL SOLUTIONS FOR TEM, TE, AND TM</a:t>
            </a:r>
            <a:endParaRPr lang="en-US" sz="2400" smtClean="0"/>
          </a:p>
          <a:p>
            <a:r>
              <a:rPr lang="en-US" sz="2400" b="1" smtClean="0"/>
              <a:t>RECTANGULAR WAVEGUIDE</a:t>
            </a:r>
            <a:endParaRPr lang="en-US" sz="2400" smtClean="0"/>
          </a:p>
          <a:p>
            <a:r>
              <a:rPr lang="en-US" sz="2400" b="1" smtClean="0"/>
              <a:t>CIRCULAR WAVEGUIDE</a:t>
            </a:r>
            <a:endParaRPr 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</a:rPr>
              <a:t>GENERAL SOLUTIONS FOR TEM, TE, AND TM</a:t>
            </a:r>
            <a:endParaRPr lang="en-US" sz="28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4991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67200"/>
            <a:ext cx="3971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334000"/>
            <a:ext cx="22209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GENERAL SOLUTIONS FOR TEM, TE, AND TM  ..Cont.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0"/>
            <a:ext cx="29384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30241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с вырезом 5"/>
          <p:cNvSpPr/>
          <p:nvPr/>
        </p:nvSpPr>
        <p:spPr>
          <a:xfrm>
            <a:off x="4495800" y="3352800"/>
            <a:ext cx="9144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GENERAL SOLUTIONS FOR TEM, TE, AND TM  ..Cont.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9" name="TextBox 2"/>
          <p:cNvSpPr txBox="1">
            <a:spLocks noChangeArrowheads="1"/>
          </p:cNvSpPr>
          <p:nvPr/>
        </p:nvSpPr>
        <p:spPr bwMode="auto">
          <a:xfrm>
            <a:off x="1295400" y="1524000"/>
            <a:ext cx="1443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In TEM waves</a:t>
            </a:r>
          </a:p>
        </p:txBody>
      </p:sp>
      <p:pic>
        <p:nvPicPr>
          <p:cNvPr id="10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09800"/>
            <a:ext cx="19812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743200"/>
            <a:ext cx="2878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Box 5"/>
          <p:cNvSpPr txBox="1">
            <a:spLocks noChangeArrowheads="1"/>
          </p:cNvSpPr>
          <p:nvPr/>
        </p:nvSpPr>
        <p:spPr bwMode="auto">
          <a:xfrm>
            <a:off x="1371600" y="3733800"/>
            <a:ext cx="1263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In TE waves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2743200"/>
          <a:ext cx="1808163" cy="533400"/>
        </p:xfrm>
        <a:graphic>
          <a:graphicData uri="http://schemas.openxmlformats.org/presentationml/2006/ole">
            <p:oleObj spid="_x0000_s1026" name="Equation" r:id="rId5" imgW="774360" imgH="228600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676400" y="4648200"/>
          <a:ext cx="1008063" cy="533400"/>
        </p:xfrm>
        <a:graphic>
          <a:graphicData uri="http://schemas.openxmlformats.org/presentationml/2006/ole">
            <p:oleObj spid="_x0000_s1027" name="Equation" r:id="rId6" imgW="431640" imgH="228600" progId="Equation.DSMT4">
              <p:embed/>
            </p:oleObj>
          </a:graphicData>
        </a:graphic>
      </p:graphicFrame>
      <p:pic>
        <p:nvPicPr>
          <p:cNvPr id="1033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4114800"/>
            <a:ext cx="205740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с вырезом 9"/>
          <p:cNvSpPr/>
          <p:nvPr/>
        </p:nvSpPr>
        <p:spPr>
          <a:xfrm>
            <a:off x="2819400" y="4572000"/>
            <a:ext cx="1066800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4800600"/>
            <a:ext cx="18780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6138" y="5715000"/>
            <a:ext cx="2922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Овал 12"/>
          <p:cNvSpPr/>
          <p:nvPr/>
        </p:nvSpPr>
        <p:spPr>
          <a:xfrm>
            <a:off x="1295400" y="5562600"/>
            <a:ext cx="22098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Attenuation is self reading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GENERAL SOLUTIONS FOR TEM, TE, AND TM  ..Cont.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752600"/>
            <a:ext cx="17526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600200" y="1752600"/>
            <a:ext cx="1119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TM waves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524000" y="2362200"/>
          <a:ext cx="1371600" cy="533400"/>
        </p:xfrm>
        <a:graphic>
          <a:graphicData uri="http://schemas.openxmlformats.org/presentationml/2006/ole">
            <p:oleObj spid="_x0000_s2050" name="Equation" r:id="rId4" imgW="457200" imgH="228600" progId="Equation.DSMT4">
              <p:embed/>
            </p:oleObj>
          </a:graphicData>
        </a:graphic>
      </p:graphicFrame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676400"/>
            <a:ext cx="1600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8" y="3238500"/>
            <a:ext cx="27860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RECTANGULAR WAVEGUIDE</a:t>
            </a:r>
            <a:endParaRPr lang="en-US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19200"/>
            <a:ext cx="5903913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RECTANGULAR WAVEGUIDE</a:t>
            </a:r>
            <a:endParaRPr lang="en-US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371600"/>
            <a:ext cx="2925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362200"/>
            <a:ext cx="54784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200400"/>
            <a:ext cx="2343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743200"/>
            <a:ext cx="1962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4267200"/>
            <a:ext cx="6443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5105400"/>
            <a:ext cx="61547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RECTANGULAR WAVEGUIDE</a:t>
            </a:r>
            <a:endParaRPr lang="en-US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00200"/>
            <a:ext cx="30527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990600" y="1295400"/>
            <a:ext cx="211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Boundary conditions</a:t>
            </a: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67000"/>
            <a:ext cx="54689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006850"/>
            <a:ext cx="38862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5029200" y="34290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432</TotalTime>
  <Words>126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Gill Sans MT</vt:lpstr>
      <vt:lpstr>Arial</vt:lpstr>
      <vt:lpstr>Wingdings 2</vt:lpstr>
      <vt:lpstr>Verdana</vt:lpstr>
      <vt:lpstr>Calibri</vt:lpstr>
      <vt:lpstr>Солнцестояние</vt:lpstr>
      <vt:lpstr>MathType 6.0 Equation</vt:lpstr>
      <vt:lpstr>Microwave Devices E511</vt:lpstr>
      <vt:lpstr>Agenda </vt:lpstr>
      <vt:lpstr>GENERAL SOLUTIONS FOR TEM, TE, AND TM</vt:lpstr>
      <vt:lpstr>GENERAL SOLUTIONS FOR TEM, TE, AND TM  ..Cont.</vt:lpstr>
      <vt:lpstr>GENERAL SOLUTIONS FOR TEM, TE, AND TM  ..Cont.</vt:lpstr>
      <vt:lpstr>GENERAL SOLUTIONS FOR TEM, TE, AND TM  ..Cont.</vt:lpstr>
      <vt:lpstr>RECTANGULAR WAVEGUIDE</vt:lpstr>
      <vt:lpstr>RECTANGULAR WAVEGUIDE</vt:lpstr>
      <vt:lpstr>RECTANGULAR WAVEGUIDE</vt:lpstr>
      <vt:lpstr>RECTANGULAR WAVEGUIDE</vt:lpstr>
      <vt:lpstr>RECTANGULAR WAVEGUIDE ……TM mode</vt:lpstr>
      <vt:lpstr>CIRCULAR WAVEGUIDE </vt:lpstr>
      <vt:lpstr>CIRCULAR WAVEGUIDE …. Cont.   TE mode </vt:lpstr>
      <vt:lpstr>CIRCULAR WAVEGUIDE …. Cont.   TE mode </vt:lpstr>
      <vt:lpstr>CIRCULAR WAVEGUIDE …. Cont.   TM mode </vt:lpstr>
      <vt:lpstr>CIRCULAR WAVEGUIDE …. Cont.   TM mode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41</cp:revision>
  <dcterms:created xsi:type="dcterms:W3CDTF">2012-09-19T18:03:13Z</dcterms:created>
  <dcterms:modified xsi:type="dcterms:W3CDTF">2012-09-28T15:35:14Z</dcterms:modified>
</cp:coreProperties>
</file>